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2/18/2025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2/18/2025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79C3-AC21-6633-7189-53D5135CD51D}"/>
              </a:ext>
            </a:extLst>
          </p:cNvPr>
          <p:cNvSpPr>
            <a:spLocks noGrp="1"/>
          </p:cNvSpPr>
          <p:nvPr>
            <p:ph type="ctrTitle"/>
          </p:nvPr>
        </p:nvSpPr>
        <p:spPr>
          <a:xfrm>
            <a:off x="2692399" y="1871132"/>
            <a:ext cx="3928582" cy="955864"/>
          </a:xfrm>
        </p:spPr>
        <p:txBody>
          <a:bodyPr/>
          <a:lstStyle/>
          <a:p>
            <a:endParaRPr lang="en-IN" dirty="0"/>
          </a:p>
        </p:txBody>
      </p:sp>
      <p:sp>
        <p:nvSpPr>
          <p:cNvPr id="3" name="Subtitle 2">
            <a:extLst>
              <a:ext uri="{FF2B5EF4-FFF2-40B4-BE49-F238E27FC236}">
                <a16:creationId xmlns:a16="http://schemas.microsoft.com/office/drawing/2014/main" id="{4E2B8B3A-8066-5B46-E38C-45F516E48527}"/>
              </a:ext>
            </a:extLst>
          </p:cNvPr>
          <p:cNvSpPr>
            <a:spLocks noGrp="1"/>
          </p:cNvSpPr>
          <p:nvPr>
            <p:ph type="subTitle" idx="1"/>
          </p:nvPr>
        </p:nvSpPr>
        <p:spPr>
          <a:xfrm>
            <a:off x="4284741" y="4501663"/>
            <a:ext cx="3372609" cy="562534"/>
          </a:xfrm>
        </p:spPr>
        <p:txBody>
          <a:bodyPr/>
          <a:lstStyle/>
          <a:p>
            <a:endParaRPr lang="en-IN" dirty="0"/>
          </a:p>
        </p:txBody>
      </p:sp>
      <p:pic>
        <p:nvPicPr>
          <p:cNvPr id="2050" name="Picture 2">
            <a:extLst>
              <a:ext uri="{FF2B5EF4-FFF2-40B4-BE49-F238E27FC236}">
                <a16:creationId xmlns:a16="http://schemas.microsoft.com/office/drawing/2014/main" id="{C943851B-9871-99DC-410D-215007A5C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706" y="0"/>
            <a:ext cx="7689636" cy="43254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753F270-5E40-C4C8-7A83-1C42D3499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738" y="3061700"/>
            <a:ext cx="3645612" cy="364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122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51FE0E3-A31A-4F6D-913A-AF34A4E8E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70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CA4C-4440-FBAB-914A-8498C0BB0919}"/>
              </a:ext>
            </a:extLst>
          </p:cNvPr>
          <p:cNvSpPr>
            <a:spLocks noGrp="1"/>
          </p:cNvSpPr>
          <p:nvPr>
            <p:ph type="title"/>
          </p:nvPr>
        </p:nvSpPr>
        <p:spPr/>
        <p:txBody>
          <a:bodyPr>
            <a:noAutofit/>
          </a:bodyPr>
          <a:lstStyle/>
          <a:p>
            <a:pPr algn="l"/>
            <a:r>
              <a:rPr lang="en-IN" sz="1600" b="1" dirty="0">
                <a:latin typeface="Arial" panose="020B0604020202020204" pitchFamily="34" charset="0"/>
                <a:cs typeface="Arial" panose="020B0604020202020204" pitchFamily="34" charset="0"/>
              </a:rPr>
              <a:t>Who is the central character in Rabindranath Tagore’s </a:t>
            </a:r>
            <a:r>
              <a:rPr lang="en-IN" sz="1600" b="1" i="1" dirty="0">
                <a:latin typeface="Arial" panose="020B0604020202020204" pitchFamily="34" charset="0"/>
                <a:cs typeface="Arial" panose="020B0604020202020204" pitchFamily="34" charset="0"/>
              </a:rPr>
              <a:t>The Homecoming</a:t>
            </a:r>
            <a:r>
              <a:rPr lang="en-IN" sz="1600" b="1" dirty="0">
                <a:latin typeface="Arial" panose="020B0604020202020204" pitchFamily="34" charset="0"/>
                <a:cs typeface="Arial" panose="020B0604020202020204" pitchFamily="34" charset="0"/>
              </a:rPr>
              <a:t>?</a:t>
            </a:r>
            <a:br>
              <a:rPr lang="en-IN" sz="1600" dirty="0">
                <a:latin typeface="Arial" panose="020B0604020202020204" pitchFamily="34" charset="0"/>
                <a:cs typeface="Arial" panose="020B0604020202020204" pitchFamily="34" charset="0"/>
              </a:rPr>
            </a:br>
            <a:r>
              <a:rPr lang="en-IN" sz="1600" dirty="0">
                <a:latin typeface="Arial" panose="020B0604020202020204" pitchFamily="34" charset="0"/>
                <a:cs typeface="Arial" panose="020B0604020202020204" pitchFamily="34" charset="0"/>
              </a:rPr>
              <a:t>a) </a:t>
            </a:r>
            <a:r>
              <a:rPr lang="en-IN" sz="1600" dirty="0" err="1">
                <a:latin typeface="Arial" panose="020B0604020202020204" pitchFamily="34" charset="0"/>
                <a:cs typeface="Arial" panose="020B0604020202020204" pitchFamily="34" charset="0"/>
              </a:rPr>
              <a:t>Phatik</a:t>
            </a:r>
            <a:r>
              <a:rPr lang="en-IN" sz="1600" dirty="0">
                <a:latin typeface="Arial" panose="020B0604020202020204" pitchFamily="34" charset="0"/>
                <a:cs typeface="Arial" panose="020B0604020202020204" pitchFamily="34" charset="0"/>
              </a:rPr>
              <a:t> Chakravorti</a:t>
            </a:r>
            <a:br>
              <a:rPr lang="en-IN" sz="1600" dirty="0">
                <a:latin typeface="Arial" panose="020B0604020202020204" pitchFamily="34" charset="0"/>
                <a:cs typeface="Arial" panose="020B0604020202020204" pitchFamily="34" charset="0"/>
              </a:rPr>
            </a:br>
            <a:r>
              <a:rPr lang="en-IN" sz="1600" dirty="0">
                <a:latin typeface="Arial" panose="020B0604020202020204" pitchFamily="34" charset="0"/>
                <a:cs typeface="Arial" panose="020B0604020202020204" pitchFamily="34" charset="0"/>
              </a:rPr>
              <a:t>b) Makhan Chakravorti</a:t>
            </a:r>
            <a:br>
              <a:rPr lang="en-IN" sz="1600" dirty="0">
                <a:latin typeface="Arial" panose="020B0604020202020204" pitchFamily="34" charset="0"/>
                <a:cs typeface="Arial" panose="020B0604020202020204" pitchFamily="34" charset="0"/>
              </a:rPr>
            </a:br>
            <a:r>
              <a:rPr lang="en-IN" sz="1600" dirty="0">
                <a:latin typeface="Arial" panose="020B0604020202020204" pitchFamily="34" charset="0"/>
                <a:cs typeface="Arial" panose="020B0604020202020204" pitchFamily="34" charset="0"/>
              </a:rPr>
              <a:t>c) </a:t>
            </a:r>
            <a:r>
              <a:rPr lang="en-IN" sz="1600" dirty="0" err="1">
                <a:latin typeface="Arial" panose="020B0604020202020204" pitchFamily="34" charset="0"/>
                <a:cs typeface="Arial" panose="020B0604020202020204" pitchFamily="34" charset="0"/>
              </a:rPr>
              <a:t>Bishamber</a:t>
            </a:r>
            <a:r>
              <a:rPr lang="en-IN" sz="1600" dirty="0">
                <a:latin typeface="Arial" panose="020B0604020202020204" pitchFamily="34" charset="0"/>
                <a:cs typeface="Arial" panose="020B0604020202020204" pitchFamily="34" charset="0"/>
              </a:rPr>
              <a:t> Chakravorti</a:t>
            </a:r>
            <a:br>
              <a:rPr lang="en-IN" sz="1600" dirty="0">
                <a:latin typeface="Arial" panose="020B0604020202020204" pitchFamily="34" charset="0"/>
                <a:cs typeface="Arial" panose="020B0604020202020204" pitchFamily="34" charset="0"/>
              </a:rPr>
            </a:br>
            <a:r>
              <a:rPr lang="en-IN" sz="1600" dirty="0">
                <a:latin typeface="Arial" panose="020B0604020202020204" pitchFamily="34" charset="0"/>
                <a:cs typeface="Arial" panose="020B0604020202020204" pitchFamily="34" charset="0"/>
              </a:rPr>
              <a:t>d) </a:t>
            </a:r>
            <a:r>
              <a:rPr lang="en-IN" sz="1600" dirty="0" err="1">
                <a:latin typeface="Arial" panose="020B0604020202020204" pitchFamily="34" charset="0"/>
                <a:cs typeface="Arial" panose="020B0604020202020204" pitchFamily="34" charset="0"/>
              </a:rPr>
              <a:t>Nilkanta</a:t>
            </a:r>
            <a:endParaRPr lang="en-IN" sz="1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6AE3C91-9098-0A08-E9EF-ED7A54202046}"/>
              </a:ext>
            </a:extLst>
          </p:cNvPr>
          <p:cNvSpPr>
            <a:spLocks noGrp="1"/>
          </p:cNvSpPr>
          <p:nvPr>
            <p:ph idx="1"/>
          </p:nvPr>
        </p:nvSpPr>
        <p:spPr/>
        <p:txBody>
          <a:bodyPr/>
          <a:lstStyle/>
          <a:p>
            <a:r>
              <a:rPr lang="en-US" sz="1600" b="1" dirty="0">
                <a:latin typeface="Arial" panose="020B0604020202020204" pitchFamily="34" charset="0"/>
                <a:cs typeface="Arial" panose="020B0604020202020204" pitchFamily="34" charset="0"/>
              </a:rPr>
              <a:t>Why does </a:t>
            </a:r>
            <a:r>
              <a:rPr lang="en-US" sz="1600" b="1" dirty="0" err="1">
                <a:latin typeface="Arial" panose="020B0604020202020204" pitchFamily="34" charset="0"/>
                <a:cs typeface="Arial" panose="020B0604020202020204" pitchFamily="34" charset="0"/>
              </a:rPr>
              <a:t>Phatik</a:t>
            </a:r>
            <a:r>
              <a:rPr lang="en-US" sz="1600" b="1" dirty="0">
                <a:latin typeface="Arial" panose="020B0604020202020204" pitchFamily="34" charset="0"/>
                <a:cs typeface="Arial" panose="020B0604020202020204" pitchFamily="34" charset="0"/>
              </a:rPr>
              <a:t> get into a fight with his brother Makhan?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 Over a stolen book</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b) Over pushing a log into the river</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 Over a lost kite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d) Over a broken toy</a:t>
            </a:r>
          </a:p>
          <a:p>
            <a:r>
              <a:rPr lang="en-US" sz="1600" b="1" dirty="0">
                <a:latin typeface="Arial" panose="020B0604020202020204" pitchFamily="34" charset="0"/>
                <a:cs typeface="Arial" panose="020B0604020202020204" pitchFamily="34" charset="0"/>
              </a:rPr>
              <a:t>Who decides to take </a:t>
            </a:r>
            <a:r>
              <a:rPr lang="en-US" sz="1600" b="1" dirty="0" err="1">
                <a:latin typeface="Arial" panose="020B0604020202020204" pitchFamily="34" charset="0"/>
                <a:cs typeface="Arial" panose="020B0604020202020204" pitchFamily="34" charset="0"/>
              </a:rPr>
              <a:t>Phatik</a:t>
            </a:r>
            <a:r>
              <a:rPr lang="en-US" sz="1600" b="1" dirty="0">
                <a:latin typeface="Arial" panose="020B0604020202020204" pitchFamily="34" charset="0"/>
                <a:cs typeface="Arial" panose="020B0604020202020204" pitchFamily="34" charset="0"/>
              </a:rPr>
              <a:t> to Calcutta for his education?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 His father</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b) His mother</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 His uncle </a:t>
            </a:r>
            <a:r>
              <a:rPr lang="en-US" sz="1600" dirty="0" err="1">
                <a:latin typeface="Arial" panose="020B0604020202020204" pitchFamily="34" charset="0"/>
                <a:cs typeface="Arial" panose="020B0604020202020204" pitchFamily="34" charset="0"/>
              </a:rPr>
              <a:t>Bishamber</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d) His elder brother</a:t>
            </a:r>
            <a:endParaRPr lang="en-IN"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169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4B6F-6B6E-DBBA-9284-80C18729021A}"/>
              </a:ext>
            </a:extLst>
          </p:cNvPr>
          <p:cNvSpPr>
            <a:spLocks noGrp="1"/>
          </p:cNvSpPr>
          <p:nvPr>
            <p:ph type="title"/>
          </p:nvPr>
        </p:nvSpPr>
        <p:spPr/>
        <p:txBody>
          <a:bodyPr>
            <a:normAutofit fontScale="90000"/>
          </a:bodyPr>
          <a:lstStyle/>
          <a:p>
            <a:pPr algn="l"/>
            <a:r>
              <a:rPr lang="en-US" sz="1800" b="1" dirty="0">
                <a:latin typeface="Arial" panose="020B0604020202020204" pitchFamily="34" charset="0"/>
                <a:cs typeface="Arial" panose="020B0604020202020204" pitchFamily="34" charset="0"/>
              </a:rPr>
              <a:t>How does </a:t>
            </a:r>
            <a:r>
              <a:rPr lang="en-US" sz="1800" b="1" dirty="0" err="1">
                <a:latin typeface="Arial" panose="020B0604020202020204" pitchFamily="34" charset="0"/>
                <a:cs typeface="Arial" panose="020B0604020202020204" pitchFamily="34" charset="0"/>
              </a:rPr>
              <a:t>Phatik’s</a:t>
            </a:r>
            <a:r>
              <a:rPr lang="en-US" sz="1800" b="1" dirty="0">
                <a:latin typeface="Arial" panose="020B0604020202020204" pitchFamily="34" charset="0"/>
                <a:cs typeface="Arial" panose="020B0604020202020204" pitchFamily="34" charset="0"/>
              </a:rPr>
              <a:t> story end?</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 He runs away from Calcutta</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b) He returns to the village and reunites with his mother</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c) He falls ill and dies longing for his mother</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d) He excels in school and makes new friends</a:t>
            </a:r>
            <a:endParaRPr lang="en-IN" sz="1800"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EE09BF14-5D29-EF54-FAB7-7C82DE2AD2E0}"/>
              </a:ext>
            </a:extLst>
          </p:cNvPr>
          <p:cNvSpPr>
            <a:spLocks noGrp="1" noChangeArrowheads="1"/>
          </p:cNvSpPr>
          <p:nvPr>
            <p:ph idx="1"/>
          </p:nvPr>
        </p:nvSpPr>
        <p:spPr bwMode="auto">
          <a:xfrm>
            <a:off x="1295401" y="2816016"/>
            <a:ext cx="539962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What causes </a:t>
            </a:r>
            <a:r>
              <a:rPr kumimoji="0" lang="en-US" altLang="en-US" sz="1600" b="1" i="0" u="none" strike="noStrike" cap="none" normalizeH="0" baseline="0" dirty="0" err="1">
                <a:ln>
                  <a:noFill/>
                </a:ln>
                <a:solidFill>
                  <a:schemeClr val="tx1"/>
                </a:solidFill>
                <a:effectLst/>
                <a:latin typeface="Arial" panose="020B0604020202020204" pitchFamily="34" charset="0"/>
              </a:rPr>
              <a:t>Phatik’s</a:t>
            </a:r>
            <a:r>
              <a:rPr kumimoji="0" lang="en-US" altLang="en-US" sz="1600" b="1" i="0" u="none" strike="noStrike" cap="none" normalizeH="0" baseline="0" dirty="0">
                <a:ln>
                  <a:noFill/>
                </a:ln>
                <a:solidFill>
                  <a:schemeClr val="tx1"/>
                </a:solidFill>
                <a:effectLst/>
                <a:latin typeface="Arial" panose="020B0604020202020204" pitchFamily="34" charset="0"/>
              </a:rPr>
              <a:t> initial trouble with his mother?</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0" i="0" u="none" strike="noStrike" cap="none" normalizeH="0" baseline="0" dirty="0">
                <a:ln>
                  <a:noFill/>
                </a:ln>
                <a:solidFill>
                  <a:schemeClr val="tx1"/>
                </a:solidFill>
                <a:effectLst/>
                <a:latin typeface="Arial" panose="020B0604020202020204" pitchFamily="34" charset="0"/>
              </a:rPr>
              <a:t>a) He fails in school</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0" i="0" u="none" strike="noStrike" cap="none" normalizeH="0" baseline="0" dirty="0">
                <a:ln>
                  <a:noFill/>
                </a:ln>
                <a:solidFill>
                  <a:schemeClr val="tx1"/>
                </a:solidFill>
                <a:effectLst/>
                <a:latin typeface="Arial" panose="020B0604020202020204" pitchFamily="34" charset="0"/>
              </a:rPr>
              <a:t>b) He breaks a neighbor’s window</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0" i="0" u="none" strike="noStrike" cap="none" normalizeH="0" baseline="0" dirty="0">
                <a:ln>
                  <a:noFill/>
                </a:ln>
                <a:solidFill>
                  <a:schemeClr val="tx1"/>
                </a:solidFill>
                <a:effectLst/>
                <a:latin typeface="Arial" panose="020B0604020202020204" pitchFamily="34" charset="0"/>
              </a:rPr>
              <a:t>c) He pushes his brother into the river</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0" i="0" u="none" strike="noStrike" cap="none" normalizeH="0" baseline="0" dirty="0">
                <a:ln>
                  <a:noFill/>
                </a:ln>
                <a:solidFill>
                  <a:schemeClr val="tx1"/>
                </a:solidFill>
                <a:effectLst/>
                <a:latin typeface="Arial" panose="020B0604020202020204" pitchFamily="34" charset="0"/>
              </a:rPr>
              <a:t>d) He runs away from home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Who takes </a:t>
            </a:r>
            <a:r>
              <a:rPr kumimoji="0" lang="en-US" altLang="en-US" sz="1600" b="1" i="0" u="none" strike="noStrike" cap="none" normalizeH="0" baseline="0" dirty="0" err="1">
                <a:ln>
                  <a:noFill/>
                </a:ln>
                <a:solidFill>
                  <a:schemeClr val="tx1"/>
                </a:solidFill>
                <a:effectLst/>
                <a:latin typeface="Arial" panose="020B0604020202020204" pitchFamily="34" charset="0"/>
              </a:rPr>
              <a:t>Phatik</a:t>
            </a:r>
            <a:r>
              <a:rPr kumimoji="0" lang="en-US" altLang="en-US" sz="1600" b="1" i="0" u="none" strike="noStrike" cap="none" normalizeH="0" baseline="0" dirty="0">
                <a:ln>
                  <a:noFill/>
                </a:ln>
                <a:solidFill>
                  <a:schemeClr val="tx1"/>
                </a:solidFill>
                <a:effectLst/>
                <a:latin typeface="Arial" panose="020B0604020202020204" pitchFamily="34" charset="0"/>
              </a:rPr>
              <a:t> to Calcutta?</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0" i="0" u="none" strike="noStrike" cap="none" normalizeH="0" baseline="0" dirty="0">
                <a:ln>
                  <a:noFill/>
                </a:ln>
                <a:solidFill>
                  <a:schemeClr val="tx1"/>
                </a:solidFill>
                <a:effectLst/>
                <a:latin typeface="Arial" panose="020B0604020202020204" pitchFamily="34" charset="0"/>
              </a:rPr>
              <a:t>a) His father</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0" i="0" u="none" strike="noStrike" cap="none" normalizeH="0" baseline="0" dirty="0">
                <a:ln>
                  <a:noFill/>
                </a:ln>
                <a:solidFill>
                  <a:schemeClr val="tx1"/>
                </a:solidFill>
                <a:effectLst/>
                <a:latin typeface="Arial" panose="020B0604020202020204" pitchFamily="34" charset="0"/>
              </a:rPr>
              <a:t>b) His mother</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0" i="0" u="none" strike="noStrike" cap="none" normalizeH="0" baseline="0" dirty="0">
                <a:ln>
                  <a:noFill/>
                </a:ln>
                <a:solidFill>
                  <a:schemeClr val="tx1"/>
                </a:solidFill>
                <a:effectLst/>
                <a:latin typeface="Arial" panose="020B0604020202020204" pitchFamily="34" charset="0"/>
              </a:rPr>
              <a:t>c) His uncle</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0" i="0" u="none" strike="noStrike" cap="none" normalizeH="0" baseline="0" dirty="0">
                <a:ln>
                  <a:noFill/>
                </a:ln>
                <a:solidFill>
                  <a:schemeClr val="tx1"/>
                </a:solidFill>
                <a:effectLst/>
                <a:latin typeface="Arial" panose="020B0604020202020204" pitchFamily="34" charset="0"/>
              </a:rPr>
              <a:t>d) His teacher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3693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D074-496E-E590-648C-8E83488CFD65}"/>
              </a:ext>
            </a:extLst>
          </p:cNvPr>
          <p:cNvSpPr>
            <a:spLocks noGrp="1"/>
          </p:cNvSpPr>
          <p:nvPr>
            <p:ph type="title"/>
          </p:nvPr>
        </p:nvSpPr>
        <p:spPr/>
        <p:txBody>
          <a:bodyPr>
            <a:noAutofit/>
          </a:bodyPr>
          <a:lstStyle/>
          <a:p>
            <a:pPr algn="l"/>
            <a:r>
              <a:rPr lang="en-US" sz="1600" b="1" dirty="0">
                <a:latin typeface="Arial" panose="020B0604020202020204" pitchFamily="34" charset="0"/>
                <a:cs typeface="Arial" panose="020B0604020202020204" pitchFamily="34" charset="0"/>
              </a:rPr>
              <a:t>What does the title </a:t>
            </a:r>
            <a:r>
              <a:rPr lang="en-US" sz="1600" b="1" i="1" dirty="0">
                <a:latin typeface="Arial" panose="020B0604020202020204" pitchFamily="34" charset="0"/>
                <a:cs typeface="Arial" panose="020B0604020202020204" pitchFamily="34" charset="0"/>
              </a:rPr>
              <a:t>Homecoming</a:t>
            </a:r>
            <a:r>
              <a:rPr lang="en-US" sz="1600" b="1" dirty="0">
                <a:latin typeface="Arial" panose="020B0604020202020204" pitchFamily="34" charset="0"/>
                <a:cs typeface="Arial" panose="020B0604020202020204" pitchFamily="34" charset="0"/>
              </a:rPr>
              <a:t> symbolize in the story?</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 </a:t>
            </a:r>
            <a:r>
              <a:rPr lang="en-US" sz="1600" dirty="0" err="1">
                <a:latin typeface="Arial" panose="020B0604020202020204" pitchFamily="34" charset="0"/>
                <a:cs typeface="Arial" panose="020B0604020202020204" pitchFamily="34" charset="0"/>
              </a:rPr>
              <a:t>Phatik’s</a:t>
            </a:r>
            <a:r>
              <a:rPr lang="en-US" sz="1600" dirty="0">
                <a:latin typeface="Arial" panose="020B0604020202020204" pitchFamily="34" charset="0"/>
                <a:cs typeface="Arial" panose="020B0604020202020204" pitchFamily="34" charset="0"/>
              </a:rPr>
              <a:t> literal return to his village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b) </a:t>
            </a:r>
            <a:r>
              <a:rPr lang="en-US" sz="1600" dirty="0" err="1">
                <a:latin typeface="Arial" panose="020B0604020202020204" pitchFamily="34" charset="0"/>
                <a:cs typeface="Arial" panose="020B0604020202020204" pitchFamily="34" charset="0"/>
              </a:rPr>
              <a:t>Phatik’s</a:t>
            </a:r>
            <a:r>
              <a:rPr lang="en-US" sz="1600" dirty="0">
                <a:latin typeface="Arial" panose="020B0604020202020204" pitchFamily="34" charset="0"/>
                <a:cs typeface="Arial" panose="020B0604020202020204" pitchFamily="34" charset="0"/>
              </a:rPr>
              <a:t> emotional and spiritual yearning for his home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 The family’s reunion after years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d) A physical journey from city to village</a:t>
            </a:r>
            <a:endParaRPr lang="en-IN" sz="1600"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EE90323A-A91D-34BF-5C77-B711D69AA2FD}"/>
              </a:ext>
            </a:extLst>
          </p:cNvPr>
          <p:cNvSpPr>
            <a:spLocks noGrp="1" noChangeArrowheads="1"/>
          </p:cNvSpPr>
          <p:nvPr>
            <p:ph idx="1"/>
          </p:nvPr>
        </p:nvSpPr>
        <p:spPr bwMode="auto">
          <a:xfrm>
            <a:off x="1295401" y="2939127"/>
            <a:ext cx="544847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Why does </a:t>
            </a:r>
            <a:r>
              <a:rPr kumimoji="0" lang="en-US" altLang="en-US" sz="1600" b="1" i="0" u="none" strike="noStrike" cap="none" normalizeH="0" baseline="0" dirty="0" err="1">
                <a:ln>
                  <a:noFill/>
                </a:ln>
                <a:solidFill>
                  <a:schemeClr val="tx1"/>
                </a:solidFill>
                <a:effectLst/>
                <a:latin typeface="Arial" panose="020B0604020202020204" pitchFamily="34" charset="0"/>
              </a:rPr>
              <a:t>Phatik</a:t>
            </a:r>
            <a:r>
              <a:rPr kumimoji="0" lang="en-US" altLang="en-US" sz="1600" b="1" i="0" u="none" strike="noStrike" cap="none" normalizeH="0" baseline="0" dirty="0">
                <a:ln>
                  <a:noFill/>
                </a:ln>
                <a:solidFill>
                  <a:schemeClr val="tx1"/>
                </a:solidFill>
                <a:effectLst/>
                <a:latin typeface="Arial" panose="020B0604020202020204" pitchFamily="34" charset="0"/>
              </a:rPr>
              <a:t> feel unhappy in Calcutta?</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0" i="0" u="none" strike="noStrike" cap="none" normalizeH="0" baseline="0" dirty="0">
                <a:ln>
                  <a:noFill/>
                </a:ln>
                <a:solidFill>
                  <a:schemeClr val="tx1"/>
                </a:solidFill>
                <a:effectLst/>
                <a:latin typeface="Arial" panose="020B0604020202020204" pitchFamily="34" charset="0"/>
              </a:rPr>
              <a:t>a) He misses his village and friends</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0" i="0" u="none" strike="noStrike" cap="none" normalizeH="0" baseline="0" dirty="0">
                <a:ln>
                  <a:noFill/>
                </a:ln>
                <a:solidFill>
                  <a:schemeClr val="tx1"/>
                </a:solidFill>
                <a:effectLst/>
                <a:latin typeface="Arial" panose="020B0604020202020204" pitchFamily="34" charset="0"/>
              </a:rPr>
              <a:t>b) He is bullied at school</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0" i="0" u="none" strike="noStrike" cap="none" normalizeH="0" baseline="0" dirty="0">
                <a:ln>
                  <a:noFill/>
                </a:ln>
                <a:solidFill>
                  <a:schemeClr val="tx1"/>
                </a:solidFill>
                <a:effectLst/>
                <a:latin typeface="Arial" panose="020B0604020202020204" pitchFamily="34" charset="0"/>
              </a:rPr>
              <a:t>c) His uncle mistreats him</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0" i="0" u="none" strike="noStrike" cap="none" normalizeH="0" baseline="0" dirty="0">
                <a:ln>
                  <a:noFill/>
                </a:ln>
                <a:solidFill>
                  <a:schemeClr val="tx1"/>
                </a:solidFill>
                <a:effectLst/>
                <a:latin typeface="Arial" panose="020B0604020202020204" pitchFamily="34" charset="0"/>
              </a:rPr>
              <a:t>d) All of the above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What is the primary theme of Tagore’s </a:t>
            </a:r>
            <a:r>
              <a:rPr kumimoji="0" lang="en-US" altLang="en-US" sz="1600" b="1" i="1" u="none" strike="noStrike" cap="none" normalizeH="0" baseline="0" dirty="0">
                <a:ln>
                  <a:noFill/>
                </a:ln>
                <a:solidFill>
                  <a:schemeClr val="tx1"/>
                </a:solidFill>
                <a:effectLst/>
                <a:latin typeface="Arial" panose="020B0604020202020204" pitchFamily="34" charset="0"/>
              </a:rPr>
              <a:t>Homecoming</a:t>
            </a:r>
            <a:r>
              <a:rPr kumimoji="0" lang="en-US" altLang="en-US" sz="1600" b="1" i="0" u="none" strike="noStrike" cap="none" normalizeH="0" baseline="0" dirty="0">
                <a:ln>
                  <a:noFill/>
                </a:ln>
                <a:solidFill>
                  <a:schemeClr val="tx1"/>
                </a:solidFill>
                <a:effectLst/>
                <a:latin typeface="Arial" panose="020B0604020202020204" pitchFamily="34" charset="0"/>
              </a:rPr>
              <a:t>?</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0" i="0" u="none" strike="noStrike" cap="none" normalizeH="0" baseline="0" dirty="0">
                <a:ln>
                  <a:noFill/>
                </a:ln>
                <a:solidFill>
                  <a:schemeClr val="tx1"/>
                </a:solidFill>
                <a:effectLst/>
                <a:latin typeface="Arial" panose="020B0604020202020204" pitchFamily="34" charset="0"/>
              </a:rPr>
              <a:t>a) The joy of childhood</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0" i="0" u="none" strike="noStrike" cap="none" normalizeH="0" baseline="0" dirty="0">
                <a:ln>
                  <a:noFill/>
                </a:ln>
                <a:solidFill>
                  <a:schemeClr val="tx1"/>
                </a:solidFill>
                <a:effectLst/>
                <a:latin typeface="Arial" panose="020B0604020202020204" pitchFamily="34" charset="0"/>
              </a:rPr>
              <a:t>b) Conflict between urban and rural life</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0" i="0" u="none" strike="noStrike" cap="none" normalizeH="0" baseline="0" dirty="0">
                <a:ln>
                  <a:noFill/>
                </a:ln>
                <a:solidFill>
                  <a:schemeClr val="tx1"/>
                </a:solidFill>
                <a:effectLst/>
                <a:latin typeface="Arial" panose="020B0604020202020204" pitchFamily="34" charset="0"/>
              </a:rPr>
              <a:t>c) A child’s longing for love and belonging</a:t>
            </a:r>
            <a:br>
              <a:rPr kumimoji="0" lang="en-US" altLang="en-US" sz="1600" b="0" i="0" u="none" strike="noStrike" cap="none" normalizeH="0" baseline="0" dirty="0">
                <a:ln>
                  <a:noFill/>
                </a:ln>
                <a:solidFill>
                  <a:schemeClr val="tx1"/>
                </a:solidFill>
                <a:effectLst/>
                <a:latin typeface="Arial" panose="020B0604020202020204" pitchFamily="34" charset="0"/>
              </a:rPr>
            </a:br>
            <a:r>
              <a:rPr kumimoji="0" lang="en-US" altLang="en-US" sz="1600" b="0" i="0" u="none" strike="noStrike" cap="none" normalizeH="0" baseline="0" dirty="0">
                <a:ln>
                  <a:noFill/>
                </a:ln>
                <a:solidFill>
                  <a:schemeClr val="tx1"/>
                </a:solidFill>
                <a:effectLst/>
                <a:latin typeface="Arial" panose="020B0604020202020204" pitchFamily="34" charset="0"/>
              </a:rPr>
              <a:t>d) The importance of education</a:t>
            </a:r>
          </a:p>
        </p:txBody>
      </p:sp>
    </p:spTree>
    <p:extLst>
      <p:ext uri="{BB962C8B-B14F-4D97-AF65-F5344CB8AC3E}">
        <p14:creationId xmlns:p14="http://schemas.microsoft.com/office/powerpoint/2010/main" val="181007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341B3-5DFA-C353-580D-0CA2E52ACC30}"/>
              </a:ext>
            </a:extLst>
          </p:cNvPr>
          <p:cNvSpPr>
            <a:spLocks noGrp="1"/>
          </p:cNvSpPr>
          <p:nvPr>
            <p:ph type="title"/>
          </p:nvPr>
        </p:nvSpPr>
        <p:spPr/>
        <p:txBody>
          <a:bodyPr>
            <a:noAutofit/>
          </a:bodyPr>
          <a:lstStyle/>
          <a:p>
            <a:pPr algn="l"/>
            <a:r>
              <a:rPr lang="en-US" sz="1600" b="1" dirty="0">
                <a:latin typeface="Arial" panose="020B0604020202020204" pitchFamily="34" charset="0"/>
                <a:cs typeface="Arial" panose="020B0604020202020204" pitchFamily="34" charset="0"/>
              </a:rPr>
              <a:t>Which emotion is deeply explored through </a:t>
            </a:r>
            <a:r>
              <a:rPr lang="en-US" sz="1600" b="1" dirty="0" err="1">
                <a:latin typeface="Arial" panose="020B0604020202020204" pitchFamily="34" charset="0"/>
                <a:cs typeface="Arial" panose="020B0604020202020204" pitchFamily="34" charset="0"/>
              </a:rPr>
              <a:t>Phatik’s</a:t>
            </a:r>
            <a:r>
              <a:rPr lang="en-US" sz="1600" b="1" dirty="0">
                <a:latin typeface="Arial" panose="020B0604020202020204" pitchFamily="34" charset="0"/>
                <a:cs typeface="Arial" panose="020B0604020202020204" pitchFamily="34" charset="0"/>
              </a:rPr>
              <a:t> character in the story?</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 Anger</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b) Loneliness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 Revenge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d) Joy</a:t>
            </a:r>
            <a:endParaRPr lang="en-IN" sz="1600"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41D3C04D-1D19-DB70-2F5F-8BFF3CC4A977}"/>
              </a:ext>
            </a:extLst>
          </p:cNvPr>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What is the name of the protagonist in Tagore’s </a:t>
            </a:r>
            <a:r>
              <a:rPr kumimoji="0" lang="en-US" altLang="en-US" sz="1800" b="1" i="1" u="none" strike="noStrike" cap="none" normalizeH="0" baseline="0" dirty="0">
                <a:ln>
                  <a:noFill/>
                </a:ln>
                <a:solidFill>
                  <a:schemeClr val="tx1"/>
                </a:solidFill>
                <a:effectLst/>
                <a:latin typeface="Arial" panose="020B0604020202020204" pitchFamily="34" charset="0"/>
              </a:rPr>
              <a:t>Homecoming</a:t>
            </a:r>
            <a:r>
              <a:rPr kumimoji="0" lang="en-US" altLang="en-US" sz="1800" b="1" i="0" u="none" strike="noStrike" cap="none" normalizeH="0" baseline="0" dirty="0">
                <a:ln>
                  <a:noFill/>
                </a:ln>
                <a:solidFill>
                  <a:schemeClr val="tx1"/>
                </a:solidFill>
                <a:effectLst/>
                <a:latin typeface="Arial" panose="020B0604020202020204" pitchFamily="34" charset="0"/>
              </a:rPr>
              <a: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a) Anil</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b) </a:t>
            </a:r>
            <a:r>
              <a:rPr kumimoji="0" lang="en-US" altLang="en-US" sz="1800" b="0" i="0" u="none" strike="noStrike" cap="none" normalizeH="0" baseline="0" dirty="0" err="1">
                <a:ln>
                  <a:noFill/>
                </a:ln>
                <a:solidFill>
                  <a:schemeClr val="tx1"/>
                </a:solidFill>
                <a:effectLst/>
                <a:latin typeface="Arial" panose="020B0604020202020204" pitchFamily="34" charset="0"/>
              </a:rPr>
              <a:t>Phatik</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c) Nikhil</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d) Ratan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panose="020B0604020202020204" pitchFamily="34" charset="0"/>
              </a:rPr>
              <a:t>Answer:</a:t>
            </a:r>
            <a:r>
              <a:rPr kumimoji="0" lang="en-US" altLang="en-US" sz="1800" b="0" i="0" u="none" strike="noStrike" cap="none" normalizeH="0" baseline="0" dirty="0">
                <a:ln>
                  <a:noFill/>
                </a:ln>
                <a:solidFill>
                  <a:schemeClr val="tx1"/>
                </a:solidFill>
                <a:effectLst/>
                <a:latin typeface="Arial" panose="020B0604020202020204" pitchFamily="34" charset="0"/>
              </a:rPr>
              <a:t> b) </a:t>
            </a:r>
            <a:r>
              <a:rPr kumimoji="0" lang="en-US" altLang="en-US" sz="1800" b="0" i="0" u="none" strike="noStrike" cap="none" normalizeH="0" baseline="0" dirty="0" err="1">
                <a:ln>
                  <a:noFill/>
                </a:ln>
                <a:solidFill>
                  <a:schemeClr val="tx1"/>
                </a:solidFill>
                <a:effectLst/>
                <a:latin typeface="Arial" panose="020B0604020202020204" pitchFamily="34" charset="0"/>
              </a:rPr>
              <a:t>Phatik</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Where is </a:t>
            </a:r>
            <a:r>
              <a:rPr kumimoji="0" lang="en-US" altLang="en-US" sz="1800" b="1" i="0" u="none" strike="noStrike" cap="none" normalizeH="0" baseline="0" dirty="0" err="1">
                <a:ln>
                  <a:noFill/>
                </a:ln>
                <a:solidFill>
                  <a:schemeClr val="tx1"/>
                </a:solidFill>
                <a:effectLst/>
                <a:latin typeface="Arial" panose="020B0604020202020204" pitchFamily="34" charset="0"/>
              </a:rPr>
              <a:t>Phatik</a:t>
            </a:r>
            <a:r>
              <a:rPr kumimoji="0" lang="en-US" altLang="en-US" sz="1800" b="1" i="0" u="none" strike="noStrike" cap="none" normalizeH="0" baseline="0" dirty="0">
                <a:ln>
                  <a:noFill/>
                </a:ln>
                <a:solidFill>
                  <a:schemeClr val="tx1"/>
                </a:solidFill>
                <a:effectLst/>
                <a:latin typeface="Arial" panose="020B0604020202020204" pitchFamily="34" charset="0"/>
              </a:rPr>
              <a:t> sent to live after leaving his village?</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a) Mumbai</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b) Delhi</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c) Calcutta (Kolkata)</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d) Chennai</a:t>
            </a:r>
          </a:p>
        </p:txBody>
      </p:sp>
    </p:spTree>
    <p:extLst>
      <p:ext uri="{BB962C8B-B14F-4D97-AF65-F5344CB8AC3E}">
        <p14:creationId xmlns:p14="http://schemas.microsoft.com/office/powerpoint/2010/main" val="1839592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29A0-D3F7-B2E6-242E-8D54B773D93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2F6E810-6CB8-3706-60B7-612F76D95429}"/>
              </a:ext>
            </a:extLst>
          </p:cNvPr>
          <p:cNvSpPr>
            <a:spLocks noGrp="1"/>
          </p:cNvSpPr>
          <p:nvPr>
            <p:ph idx="1"/>
          </p:nvPr>
        </p:nvSpPr>
        <p:spPr/>
        <p:txBody>
          <a:bodyPr>
            <a:normAutofit fontScale="92500" lnSpcReduction="10000"/>
          </a:bodyPr>
          <a:lstStyle/>
          <a:p>
            <a:pPr>
              <a:buFont typeface="+mj-lt"/>
              <a:buAutoNum type="arabicPeriod"/>
            </a:pPr>
            <a:r>
              <a:rPr lang="en-US" sz="1900" dirty="0" err="1">
                <a:latin typeface="Arial" panose="020B0604020202020204" pitchFamily="34" charset="0"/>
                <a:cs typeface="Arial" panose="020B0604020202020204" pitchFamily="34" charset="0"/>
              </a:rPr>
              <a:t>Phatik</a:t>
            </a:r>
            <a:r>
              <a:rPr lang="en-US" sz="1900" dirty="0">
                <a:latin typeface="Arial" panose="020B0604020202020204" pitchFamily="34" charset="0"/>
                <a:cs typeface="Arial" panose="020B0604020202020204" pitchFamily="34" charset="0"/>
              </a:rPr>
              <a:t> is excited to leave his village and go to Calcutta.</a:t>
            </a:r>
            <a:br>
              <a:rPr lang="en-US" sz="1900" dirty="0">
                <a:latin typeface="Arial" panose="020B0604020202020204" pitchFamily="34" charset="0"/>
                <a:cs typeface="Arial" panose="020B0604020202020204" pitchFamily="34" charset="0"/>
              </a:rPr>
            </a:br>
            <a:endParaRPr lang="en-US" sz="1900" dirty="0">
              <a:latin typeface="Arial" panose="020B0604020202020204" pitchFamily="34" charset="0"/>
              <a:cs typeface="Arial" panose="020B0604020202020204" pitchFamily="34" charset="0"/>
            </a:endParaRPr>
          </a:p>
          <a:p>
            <a:pPr>
              <a:buFont typeface="+mj-lt"/>
              <a:buAutoNum type="arabicPeriod"/>
            </a:pPr>
            <a:r>
              <a:rPr lang="en-US" sz="1900" dirty="0" err="1">
                <a:latin typeface="Arial" panose="020B0604020202020204" pitchFamily="34" charset="0"/>
                <a:cs typeface="Arial" panose="020B0604020202020204" pitchFamily="34" charset="0"/>
              </a:rPr>
              <a:t>Phatik’s</a:t>
            </a:r>
            <a:r>
              <a:rPr lang="en-US" sz="1900" dirty="0">
                <a:latin typeface="Arial" panose="020B0604020202020204" pitchFamily="34" charset="0"/>
                <a:cs typeface="Arial" panose="020B0604020202020204" pitchFamily="34" charset="0"/>
              </a:rPr>
              <a:t> younger brother always supports him.</a:t>
            </a:r>
            <a:br>
              <a:rPr lang="en-US" sz="1900" dirty="0">
                <a:latin typeface="Arial" panose="020B0604020202020204" pitchFamily="34" charset="0"/>
                <a:cs typeface="Arial" panose="020B0604020202020204" pitchFamily="34" charset="0"/>
              </a:rPr>
            </a:br>
            <a:endParaRPr lang="en-US" sz="1900" dirty="0">
              <a:latin typeface="Arial" panose="020B0604020202020204" pitchFamily="34" charset="0"/>
              <a:cs typeface="Arial" panose="020B0604020202020204" pitchFamily="34" charset="0"/>
            </a:endParaRPr>
          </a:p>
          <a:p>
            <a:pPr>
              <a:buFont typeface="+mj-lt"/>
              <a:buAutoNum type="arabicPeriod"/>
            </a:pPr>
            <a:r>
              <a:rPr lang="en-US" sz="1900" dirty="0" err="1">
                <a:latin typeface="Arial" panose="020B0604020202020204" pitchFamily="34" charset="0"/>
                <a:cs typeface="Arial" panose="020B0604020202020204" pitchFamily="34" charset="0"/>
              </a:rPr>
              <a:t>Phatik’s</a:t>
            </a:r>
            <a:r>
              <a:rPr lang="en-US" sz="1900" dirty="0">
                <a:latin typeface="Arial" panose="020B0604020202020204" pitchFamily="34" charset="0"/>
                <a:cs typeface="Arial" panose="020B0604020202020204" pitchFamily="34" charset="0"/>
              </a:rPr>
              <a:t> uncle takes him to Calcutta for his education.</a:t>
            </a:r>
            <a:br>
              <a:rPr lang="en-US" sz="1900" dirty="0">
                <a:latin typeface="Arial" panose="020B0604020202020204" pitchFamily="34" charset="0"/>
                <a:cs typeface="Arial" panose="020B0604020202020204" pitchFamily="34" charset="0"/>
              </a:rPr>
            </a:br>
            <a:endParaRPr lang="en-US" sz="1900" dirty="0">
              <a:latin typeface="Arial" panose="020B0604020202020204" pitchFamily="34" charset="0"/>
              <a:cs typeface="Arial" panose="020B0604020202020204" pitchFamily="34" charset="0"/>
            </a:endParaRPr>
          </a:p>
          <a:p>
            <a:pPr>
              <a:buFont typeface="+mj-lt"/>
              <a:buAutoNum type="arabicPeriod"/>
            </a:pPr>
            <a:r>
              <a:rPr lang="en-US" sz="1900" dirty="0" err="1">
                <a:latin typeface="Arial" panose="020B0604020202020204" pitchFamily="34" charset="0"/>
                <a:cs typeface="Arial" panose="020B0604020202020204" pitchFamily="34" charset="0"/>
              </a:rPr>
              <a:t>Phatik</a:t>
            </a:r>
            <a:r>
              <a:rPr lang="en-US" sz="1900" dirty="0">
                <a:latin typeface="Arial" panose="020B0604020202020204" pitchFamily="34" charset="0"/>
                <a:cs typeface="Arial" panose="020B0604020202020204" pitchFamily="34" charset="0"/>
              </a:rPr>
              <a:t> enjoys his new life in Calcutta.</a:t>
            </a:r>
            <a:br>
              <a:rPr lang="en-US" sz="1900" dirty="0">
                <a:latin typeface="Arial" panose="020B0604020202020204" pitchFamily="34" charset="0"/>
                <a:cs typeface="Arial" panose="020B0604020202020204" pitchFamily="34" charset="0"/>
              </a:rPr>
            </a:br>
            <a:endParaRPr lang="en-US" sz="1900" dirty="0">
              <a:latin typeface="Arial" panose="020B0604020202020204" pitchFamily="34" charset="0"/>
              <a:cs typeface="Arial" panose="020B0604020202020204" pitchFamily="34" charset="0"/>
            </a:endParaRPr>
          </a:p>
          <a:p>
            <a:pPr>
              <a:buFont typeface="+mj-lt"/>
              <a:buAutoNum type="arabicPeriod"/>
            </a:pPr>
            <a:r>
              <a:rPr lang="en-US" sz="1900" dirty="0">
                <a:latin typeface="Arial" panose="020B0604020202020204" pitchFamily="34" charset="0"/>
                <a:cs typeface="Arial" panose="020B0604020202020204" pitchFamily="34" charset="0"/>
              </a:rPr>
              <a:t>The story ends with </a:t>
            </a:r>
            <a:r>
              <a:rPr lang="en-US" sz="1900" dirty="0" err="1">
                <a:latin typeface="Arial" panose="020B0604020202020204" pitchFamily="34" charset="0"/>
                <a:cs typeface="Arial" panose="020B0604020202020204" pitchFamily="34" charset="0"/>
              </a:rPr>
              <a:t>Phatik</a:t>
            </a:r>
            <a:r>
              <a:rPr lang="en-US" sz="1900" dirty="0">
                <a:latin typeface="Arial" panose="020B0604020202020204" pitchFamily="34" charset="0"/>
                <a:cs typeface="Arial" panose="020B0604020202020204" pitchFamily="34" charset="0"/>
              </a:rPr>
              <a:t> happily reuniting with his mother.</a:t>
            </a:r>
            <a:br>
              <a:rPr lang="en-US" sz="1900" dirty="0">
                <a:latin typeface="Arial" panose="020B0604020202020204" pitchFamily="34" charset="0"/>
                <a:cs typeface="Arial" panose="020B0604020202020204" pitchFamily="34" charset="0"/>
              </a:rPr>
            </a:br>
            <a:endParaRPr lang="en-US" sz="1900"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420774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F564-D546-B8F8-CF5A-B7509DD37AC5}"/>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4F62D676-24F1-E299-5B2B-78B37ABBD382}"/>
              </a:ext>
            </a:extLst>
          </p:cNvPr>
          <p:cNvSpPr>
            <a:spLocks noGrp="1"/>
          </p:cNvSpPr>
          <p:nvPr>
            <p:ph idx="1"/>
          </p:nvPr>
        </p:nvSpPr>
        <p:spPr>
          <a:xfrm>
            <a:off x="1387868" y="667821"/>
            <a:ext cx="9601196" cy="5681608"/>
          </a:xfrm>
        </p:spPr>
        <p:txBody>
          <a:bodyPr>
            <a:normAutofit fontScale="62500" lnSpcReduction="20000"/>
          </a:bodyPr>
          <a:lstStyle/>
          <a:p>
            <a:pPr>
              <a:buFont typeface="+mj-lt"/>
              <a:buAutoNum type="arabicPeriod"/>
            </a:pPr>
            <a:r>
              <a:rPr lang="en-US" sz="2600" dirty="0">
                <a:latin typeface="Arial" panose="020B0604020202020204" pitchFamily="34" charset="0"/>
                <a:cs typeface="Arial" panose="020B0604020202020204" pitchFamily="34" charset="0"/>
              </a:rPr>
              <a:t>The protagonist of </a:t>
            </a:r>
            <a:r>
              <a:rPr lang="en-US" sz="2600" i="1" dirty="0">
                <a:latin typeface="Arial" panose="020B0604020202020204" pitchFamily="34" charset="0"/>
                <a:cs typeface="Arial" panose="020B0604020202020204" pitchFamily="34" charset="0"/>
              </a:rPr>
              <a:t>Homecoming</a:t>
            </a:r>
            <a:r>
              <a:rPr lang="en-US" sz="2600" dirty="0">
                <a:latin typeface="Arial" panose="020B0604020202020204" pitchFamily="34" charset="0"/>
                <a:cs typeface="Arial" panose="020B0604020202020204" pitchFamily="34" charset="0"/>
              </a:rPr>
              <a:t> is _______.</a:t>
            </a:r>
            <a:br>
              <a:rPr lang="en-US" sz="2600" dirty="0">
                <a:latin typeface="Arial" panose="020B0604020202020204" pitchFamily="34" charset="0"/>
                <a:cs typeface="Arial" panose="020B0604020202020204" pitchFamily="34" charset="0"/>
              </a:rPr>
            </a:br>
            <a:r>
              <a:rPr lang="en-US" sz="2600" i="1" dirty="0">
                <a:latin typeface="Arial" panose="020B0604020202020204" pitchFamily="34" charset="0"/>
                <a:cs typeface="Arial" panose="020B0604020202020204" pitchFamily="34" charset="0"/>
              </a:rPr>
              <a:t>(</a:t>
            </a:r>
            <a:r>
              <a:rPr lang="en-US" sz="2600" i="1" dirty="0" err="1">
                <a:latin typeface="Arial" panose="020B0604020202020204" pitchFamily="34" charset="0"/>
                <a:cs typeface="Arial" panose="020B0604020202020204" pitchFamily="34" charset="0"/>
              </a:rPr>
              <a:t>Phatik</a:t>
            </a:r>
            <a:r>
              <a:rPr lang="en-US" sz="2600" i="1" dirty="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p>
            <a:pPr>
              <a:buFont typeface="+mj-lt"/>
              <a:buAutoNum type="arabicPeriod"/>
            </a:pPr>
            <a:r>
              <a:rPr lang="en-US" sz="2600" dirty="0" err="1">
                <a:latin typeface="Arial" panose="020B0604020202020204" pitchFamily="34" charset="0"/>
                <a:cs typeface="Arial" panose="020B0604020202020204" pitchFamily="34" charset="0"/>
              </a:rPr>
              <a:t>Phatik</a:t>
            </a:r>
            <a:r>
              <a:rPr lang="en-US" sz="2600" dirty="0">
                <a:latin typeface="Arial" panose="020B0604020202020204" pitchFamily="34" charset="0"/>
                <a:cs typeface="Arial" panose="020B0604020202020204" pitchFamily="34" charset="0"/>
              </a:rPr>
              <a:t> pushes his younger brother into the _______ during an argument.</a:t>
            </a:r>
            <a:br>
              <a:rPr lang="en-US" sz="2600" dirty="0">
                <a:latin typeface="Arial" panose="020B0604020202020204" pitchFamily="34" charset="0"/>
                <a:cs typeface="Arial" panose="020B0604020202020204" pitchFamily="34" charset="0"/>
              </a:rPr>
            </a:br>
            <a:r>
              <a:rPr lang="en-US" sz="2600" i="1" dirty="0">
                <a:latin typeface="Arial" panose="020B0604020202020204" pitchFamily="34" charset="0"/>
                <a:cs typeface="Arial" panose="020B0604020202020204" pitchFamily="34" charset="0"/>
              </a:rPr>
              <a:t>(river)</a:t>
            </a:r>
            <a:endParaRPr lang="en-US" sz="2600" dirty="0">
              <a:latin typeface="Arial" panose="020B0604020202020204" pitchFamily="34" charset="0"/>
              <a:cs typeface="Arial" panose="020B0604020202020204" pitchFamily="34" charset="0"/>
            </a:endParaRPr>
          </a:p>
          <a:p>
            <a:pPr>
              <a:buFont typeface="+mj-lt"/>
              <a:buAutoNum type="arabicPeriod"/>
            </a:pPr>
            <a:r>
              <a:rPr lang="en-US" sz="2600" dirty="0" err="1">
                <a:latin typeface="Arial" panose="020B0604020202020204" pitchFamily="34" charset="0"/>
                <a:cs typeface="Arial" panose="020B0604020202020204" pitchFamily="34" charset="0"/>
              </a:rPr>
              <a:t>Phatik’s</a:t>
            </a:r>
            <a:r>
              <a:rPr lang="en-US" sz="2600" dirty="0">
                <a:latin typeface="Arial" panose="020B0604020202020204" pitchFamily="34" charset="0"/>
                <a:cs typeface="Arial" panose="020B0604020202020204" pitchFamily="34" charset="0"/>
              </a:rPr>
              <a:t> _______ takes him to Calcutta for his studies.</a:t>
            </a:r>
            <a:br>
              <a:rPr lang="en-US" sz="2600" dirty="0">
                <a:latin typeface="Arial" panose="020B0604020202020204" pitchFamily="34" charset="0"/>
                <a:cs typeface="Arial" panose="020B0604020202020204" pitchFamily="34" charset="0"/>
              </a:rPr>
            </a:br>
            <a:r>
              <a:rPr lang="en-US" sz="2600" i="1" dirty="0">
                <a:latin typeface="Arial" panose="020B0604020202020204" pitchFamily="34" charset="0"/>
                <a:cs typeface="Arial" panose="020B0604020202020204" pitchFamily="34" charset="0"/>
              </a:rPr>
              <a:t>(uncle)</a:t>
            </a:r>
            <a:endParaRPr lang="en-US" sz="2600" dirty="0">
              <a:latin typeface="Arial" panose="020B0604020202020204" pitchFamily="34" charset="0"/>
              <a:cs typeface="Arial" panose="020B0604020202020204" pitchFamily="34" charset="0"/>
            </a:endParaRPr>
          </a:p>
          <a:p>
            <a:pPr>
              <a:buFont typeface="+mj-lt"/>
              <a:buAutoNum type="arabicPeriod"/>
            </a:pPr>
            <a:r>
              <a:rPr lang="en-US" sz="2600" dirty="0" err="1">
                <a:latin typeface="Arial" panose="020B0604020202020204" pitchFamily="34" charset="0"/>
                <a:cs typeface="Arial" panose="020B0604020202020204" pitchFamily="34" charset="0"/>
              </a:rPr>
              <a:t>Phatik</a:t>
            </a:r>
            <a:r>
              <a:rPr lang="en-US" sz="2600" dirty="0">
                <a:latin typeface="Arial" panose="020B0604020202020204" pitchFamily="34" charset="0"/>
                <a:cs typeface="Arial" panose="020B0604020202020204" pitchFamily="34" charset="0"/>
              </a:rPr>
              <a:t> feels _______ and unwanted in his new home in Calcutta.</a:t>
            </a:r>
            <a:br>
              <a:rPr lang="en-US" sz="2600" dirty="0">
                <a:latin typeface="Arial" panose="020B0604020202020204" pitchFamily="34" charset="0"/>
                <a:cs typeface="Arial" panose="020B0604020202020204" pitchFamily="34" charset="0"/>
              </a:rPr>
            </a:br>
            <a:r>
              <a:rPr lang="en-US" sz="2600" i="1" dirty="0">
                <a:latin typeface="Arial" panose="020B0604020202020204" pitchFamily="34" charset="0"/>
                <a:cs typeface="Arial" panose="020B0604020202020204" pitchFamily="34" charset="0"/>
              </a:rPr>
              <a:t>(lonely)</a:t>
            </a:r>
            <a:endParaRPr lang="en-US" sz="2600" dirty="0">
              <a:latin typeface="Arial" panose="020B0604020202020204" pitchFamily="34" charset="0"/>
              <a:cs typeface="Arial" panose="020B0604020202020204" pitchFamily="34" charset="0"/>
            </a:endParaRPr>
          </a:p>
          <a:p>
            <a:pPr>
              <a:buFont typeface="+mj-lt"/>
              <a:buAutoNum type="arabicPeriod"/>
            </a:pPr>
            <a:r>
              <a:rPr lang="en-US" sz="2600" dirty="0">
                <a:latin typeface="Arial" panose="020B0604020202020204" pitchFamily="34" charset="0"/>
                <a:cs typeface="Arial" panose="020B0604020202020204" pitchFamily="34" charset="0"/>
              </a:rPr>
              <a:t>In the end, </a:t>
            </a:r>
            <a:r>
              <a:rPr lang="en-US" sz="2600" dirty="0" err="1">
                <a:latin typeface="Arial" panose="020B0604020202020204" pitchFamily="34" charset="0"/>
                <a:cs typeface="Arial" panose="020B0604020202020204" pitchFamily="34" charset="0"/>
              </a:rPr>
              <a:t>Phatik</a:t>
            </a:r>
            <a:r>
              <a:rPr lang="en-US" sz="2600" dirty="0">
                <a:latin typeface="Arial" panose="020B0604020202020204" pitchFamily="34" charset="0"/>
                <a:cs typeface="Arial" panose="020B0604020202020204" pitchFamily="34" charset="0"/>
              </a:rPr>
              <a:t> falls _______ and longs for his mother’s love.</a:t>
            </a:r>
            <a:br>
              <a:rPr lang="en-US" sz="2600" dirty="0">
                <a:latin typeface="Arial" panose="020B0604020202020204" pitchFamily="34" charset="0"/>
                <a:cs typeface="Arial" panose="020B0604020202020204" pitchFamily="34" charset="0"/>
              </a:rPr>
            </a:br>
            <a:r>
              <a:rPr lang="en-US" sz="2600" i="1" dirty="0">
                <a:latin typeface="Arial" panose="020B0604020202020204" pitchFamily="34" charset="0"/>
                <a:cs typeface="Arial" panose="020B0604020202020204" pitchFamily="34" charset="0"/>
              </a:rPr>
              <a:t>(ill)</a:t>
            </a:r>
            <a:endParaRPr lang="en-US" sz="2600" dirty="0">
              <a:latin typeface="Arial" panose="020B0604020202020204" pitchFamily="34" charset="0"/>
              <a:cs typeface="Arial" panose="020B0604020202020204" pitchFamily="34" charset="0"/>
            </a:endParaRPr>
          </a:p>
          <a:p>
            <a:pPr>
              <a:buFont typeface="+mj-lt"/>
              <a:buAutoNum type="arabicPeriod"/>
            </a:pPr>
            <a:r>
              <a:rPr lang="en-US" sz="2600" dirty="0">
                <a:latin typeface="Arial" panose="020B0604020202020204" pitchFamily="34" charset="0"/>
                <a:cs typeface="Arial" panose="020B0604020202020204" pitchFamily="34" charset="0"/>
              </a:rPr>
              <a:t>The story </a:t>
            </a:r>
            <a:r>
              <a:rPr lang="en-US" sz="2600" i="1" dirty="0">
                <a:latin typeface="Arial" panose="020B0604020202020204" pitchFamily="34" charset="0"/>
                <a:cs typeface="Arial" panose="020B0604020202020204" pitchFamily="34" charset="0"/>
              </a:rPr>
              <a:t>Homecoming</a:t>
            </a:r>
            <a:r>
              <a:rPr lang="en-US" sz="2600" dirty="0">
                <a:latin typeface="Arial" panose="020B0604020202020204" pitchFamily="34" charset="0"/>
                <a:cs typeface="Arial" panose="020B0604020202020204" pitchFamily="34" charset="0"/>
              </a:rPr>
              <a:t> was written by _______.</a:t>
            </a:r>
            <a:br>
              <a:rPr lang="en-US" sz="2600" dirty="0">
                <a:latin typeface="Arial" panose="020B0604020202020204" pitchFamily="34" charset="0"/>
                <a:cs typeface="Arial" panose="020B0604020202020204" pitchFamily="34" charset="0"/>
              </a:rPr>
            </a:br>
            <a:r>
              <a:rPr lang="en-US" sz="2600" i="1" dirty="0">
                <a:latin typeface="Arial" panose="020B0604020202020204" pitchFamily="34" charset="0"/>
                <a:cs typeface="Arial" panose="020B0604020202020204" pitchFamily="34" charset="0"/>
              </a:rPr>
              <a:t>(Rabindranath Tagore)</a:t>
            </a:r>
            <a:endParaRPr lang="en-US" sz="2600" dirty="0">
              <a:latin typeface="Arial" panose="020B0604020202020204" pitchFamily="34" charset="0"/>
              <a:cs typeface="Arial" panose="020B0604020202020204" pitchFamily="34" charset="0"/>
            </a:endParaRPr>
          </a:p>
          <a:p>
            <a:pPr>
              <a:buFont typeface="+mj-lt"/>
              <a:buAutoNum type="arabicPeriod"/>
            </a:pPr>
            <a:r>
              <a:rPr lang="en-US" sz="2600" dirty="0" err="1">
                <a:latin typeface="Arial" panose="020B0604020202020204" pitchFamily="34" charset="0"/>
                <a:cs typeface="Arial" panose="020B0604020202020204" pitchFamily="34" charset="0"/>
              </a:rPr>
              <a:t>Phatik’s</a:t>
            </a:r>
            <a:r>
              <a:rPr lang="en-US" sz="2600" dirty="0">
                <a:latin typeface="Arial" panose="020B0604020202020204" pitchFamily="34" charset="0"/>
                <a:cs typeface="Arial" panose="020B0604020202020204" pitchFamily="34" charset="0"/>
              </a:rPr>
              <a:t> mother feels that he is a _______ to her after her husband’s death.</a:t>
            </a:r>
            <a:br>
              <a:rPr lang="en-US" sz="2600" dirty="0">
                <a:latin typeface="Arial" panose="020B0604020202020204" pitchFamily="34" charset="0"/>
                <a:cs typeface="Arial" panose="020B0604020202020204" pitchFamily="34" charset="0"/>
              </a:rPr>
            </a:br>
            <a:r>
              <a:rPr lang="en-US" sz="2600" i="1" dirty="0">
                <a:latin typeface="Arial" panose="020B0604020202020204" pitchFamily="34" charset="0"/>
                <a:cs typeface="Arial" panose="020B0604020202020204" pitchFamily="34" charset="0"/>
              </a:rPr>
              <a:t>(burden)</a:t>
            </a:r>
            <a:endParaRPr lang="en-US" sz="2600" dirty="0">
              <a:latin typeface="Arial" panose="020B0604020202020204" pitchFamily="34" charset="0"/>
              <a:cs typeface="Arial" panose="020B0604020202020204" pitchFamily="34" charset="0"/>
            </a:endParaRPr>
          </a:p>
          <a:p>
            <a:pPr>
              <a:buFont typeface="+mj-lt"/>
              <a:buAutoNum type="arabicPeriod"/>
            </a:pPr>
            <a:r>
              <a:rPr lang="en-US" sz="2600" dirty="0" err="1">
                <a:latin typeface="Arial" panose="020B0604020202020204" pitchFamily="34" charset="0"/>
                <a:cs typeface="Arial" panose="020B0604020202020204" pitchFamily="34" charset="0"/>
              </a:rPr>
              <a:t>Phatik’s</a:t>
            </a:r>
            <a:r>
              <a:rPr lang="en-US" sz="2600" dirty="0">
                <a:latin typeface="Arial" panose="020B0604020202020204" pitchFamily="34" charset="0"/>
                <a:cs typeface="Arial" panose="020B0604020202020204" pitchFamily="34" charset="0"/>
              </a:rPr>
              <a:t> new school friends in Calcutta often _______ him.</a:t>
            </a:r>
            <a:br>
              <a:rPr lang="en-US" sz="2600" dirty="0">
                <a:latin typeface="Arial" panose="020B0604020202020204" pitchFamily="34" charset="0"/>
                <a:cs typeface="Arial" panose="020B0604020202020204" pitchFamily="34" charset="0"/>
              </a:rPr>
            </a:br>
            <a:r>
              <a:rPr lang="en-US" sz="2600" i="1" dirty="0">
                <a:latin typeface="Arial" panose="020B0604020202020204" pitchFamily="34" charset="0"/>
                <a:cs typeface="Arial" panose="020B0604020202020204" pitchFamily="34" charset="0"/>
              </a:rPr>
              <a:t>(bully)</a:t>
            </a:r>
            <a:endParaRPr lang="en-US" sz="2600" dirty="0">
              <a:latin typeface="Arial" panose="020B0604020202020204" pitchFamily="34" charset="0"/>
              <a:cs typeface="Arial" panose="020B0604020202020204" pitchFamily="34" charset="0"/>
            </a:endParaRPr>
          </a:p>
          <a:p>
            <a:pPr>
              <a:buFont typeface="+mj-lt"/>
              <a:buAutoNum type="arabicPeriod"/>
            </a:pPr>
            <a:r>
              <a:rPr lang="en-US" sz="2600" dirty="0">
                <a:latin typeface="Arial" panose="020B0604020202020204" pitchFamily="34" charset="0"/>
                <a:cs typeface="Arial" panose="020B0604020202020204" pitchFamily="34" charset="0"/>
              </a:rPr>
              <a:t>The title </a:t>
            </a:r>
            <a:r>
              <a:rPr lang="en-US" sz="2600" i="1" dirty="0">
                <a:latin typeface="Arial" panose="020B0604020202020204" pitchFamily="34" charset="0"/>
                <a:cs typeface="Arial" panose="020B0604020202020204" pitchFamily="34" charset="0"/>
              </a:rPr>
              <a:t>Homecoming</a:t>
            </a:r>
            <a:r>
              <a:rPr lang="en-US" sz="2600" dirty="0">
                <a:latin typeface="Arial" panose="020B0604020202020204" pitchFamily="34" charset="0"/>
                <a:cs typeface="Arial" panose="020B0604020202020204" pitchFamily="34" charset="0"/>
              </a:rPr>
              <a:t> symbolizes </a:t>
            </a:r>
            <a:r>
              <a:rPr lang="en-US" sz="2600" dirty="0" err="1">
                <a:latin typeface="Arial" panose="020B0604020202020204" pitchFamily="34" charset="0"/>
                <a:cs typeface="Arial" panose="020B0604020202020204" pitchFamily="34" charset="0"/>
              </a:rPr>
              <a:t>Phatik’s</a:t>
            </a:r>
            <a:r>
              <a:rPr lang="en-US" sz="2600" dirty="0">
                <a:latin typeface="Arial" panose="020B0604020202020204" pitchFamily="34" charset="0"/>
                <a:cs typeface="Arial" panose="020B0604020202020204" pitchFamily="34" charset="0"/>
              </a:rPr>
              <a:t> deep yearning for his _______.</a:t>
            </a:r>
            <a:br>
              <a:rPr lang="en-US" sz="2600" dirty="0">
                <a:latin typeface="Arial" panose="020B0604020202020204" pitchFamily="34" charset="0"/>
                <a:cs typeface="Arial" panose="020B0604020202020204" pitchFamily="34" charset="0"/>
              </a:rPr>
            </a:br>
            <a:r>
              <a:rPr lang="en-US" sz="2600" i="1" dirty="0">
                <a:latin typeface="Arial" panose="020B0604020202020204" pitchFamily="34" charset="0"/>
                <a:cs typeface="Arial" panose="020B0604020202020204" pitchFamily="34" charset="0"/>
              </a:rPr>
              <a:t>(home)</a:t>
            </a:r>
            <a:endParaRPr lang="en-US" sz="2600" dirty="0">
              <a:latin typeface="Arial" panose="020B0604020202020204" pitchFamily="34" charset="0"/>
              <a:cs typeface="Arial" panose="020B0604020202020204" pitchFamily="34" charset="0"/>
            </a:endParaRPr>
          </a:p>
          <a:p>
            <a:pPr>
              <a:buFont typeface="+mj-lt"/>
              <a:buAutoNum type="arabicPeriod"/>
            </a:pPr>
            <a:r>
              <a:rPr lang="en-US" sz="2600" dirty="0">
                <a:latin typeface="Arial" panose="020B0604020202020204" pitchFamily="34" charset="0"/>
                <a:cs typeface="Arial" panose="020B0604020202020204" pitchFamily="34" charset="0"/>
              </a:rPr>
              <a:t>Tagore’s story highlights the theme of a child’s need for _______ and belonging.</a:t>
            </a:r>
            <a:br>
              <a:rPr lang="en-US" sz="2600" dirty="0">
                <a:latin typeface="Arial" panose="020B0604020202020204" pitchFamily="34" charset="0"/>
                <a:cs typeface="Arial" panose="020B0604020202020204" pitchFamily="34" charset="0"/>
              </a:rPr>
            </a:br>
            <a:r>
              <a:rPr lang="en-US" sz="2600" i="1" dirty="0">
                <a:latin typeface="Arial" panose="020B0604020202020204" pitchFamily="34" charset="0"/>
                <a:cs typeface="Arial" panose="020B0604020202020204" pitchFamily="34" charset="0"/>
              </a:rPr>
              <a:t>(love)</a:t>
            </a:r>
            <a:endParaRPr lang="en-US" sz="2600"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35456035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TotalTime>
  <Words>647</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Organic</vt:lpstr>
      <vt:lpstr>PowerPoint Presentation</vt:lpstr>
      <vt:lpstr>PowerPoint Presentation</vt:lpstr>
      <vt:lpstr>Who is the central character in Rabindranath Tagore’s The Homecoming? a) Phatik Chakravorti b) Makhan Chakravorti c) Bishamber Chakravorti d) Nilkanta</vt:lpstr>
      <vt:lpstr>How does Phatik’s story end? a) He runs away from Calcutta b) He returns to the village and reunites with his mother c) He falls ill and dies longing for his mother d) He excels in school and makes new friends</vt:lpstr>
      <vt:lpstr>What does the title Homecoming symbolize in the story? a) Phatik’s literal return to his village b) Phatik’s emotional and spiritual yearning for his home c) The family’s reunion after years d) A physical journey from city to village</vt:lpstr>
      <vt:lpstr>Which emotion is deeply explored through Phatik’s character in the story? a) Anger b) Loneliness c) Revenge d) Joy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Mausumi Roychoudhary</dc:creator>
  <cp:lastModifiedBy>Dr. Mausumi Roychoudhary</cp:lastModifiedBy>
  <cp:revision>3</cp:revision>
  <dcterms:created xsi:type="dcterms:W3CDTF">2025-02-18T06:15:30Z</dcterms:created>
  <dcterms:modified xsi:type="dcterms:W3CDTF">2025-02-18T07:47:03Z</dcterms:modified>
</cp:coreProperties>
</file>